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2"/>
  </p:notesMasterIdLst>
  <p:sldIdLst>
    <p:sldId id="266" r:id="rId2"/>
    <p:sldId id="413" r:id="rId3"/>
    <p:sldId id="257" r:id="rId4"/>
    <p:sldId id="258" r:id="rId5"/>
    <p:sldId id="259" r:id="rId6"/>
    <p:sldId id="260" r:id="rId7"/>
    <p:sldId id="261" r:id="rId8"/>
    <p:sldId id="262" r:id="rId9"/>
    <p:sldId id="416" r:id="rId10"/>
    <p:sldId id="348" r:id="rId11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lay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iaY22qpmBLmvOW4+DHIbWSJ8p/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86"/>
    <p:restoredTop sz="95407" autoAdjust="0"/>
  </p:normalViewPr>
  <p:slideViewPr>
    <p:cSldViewPr snapToGrid="0" showGuides="1">
      <p:cViewPr varScale="1">
        <p:scale>
          <a:sx n="103" d="100"/>
          <a:sy n="103" d="100"/>
        </p:scale>
        <p:origin x="216" y="96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es-419" sz="1200" smtClean="0">
                <a:solidFill>
                  <a:schemeClr val="dk1"/>
                </a:solidFill>
              </a:rPr>
              <a:pPr algn="r"/>
              <a:t>‹Nº›</a:t>
            </a:fld>
            <a:endParaRPr lang="es-419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2</a:t>
            </a:fld>
            <a:endParaRPr lang="es-PE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b="1" dirty="0">
                <a:latin typeface="Calibri" panose="020F0502020204030204" pitchFamily="34" charset="0"/>
                <a:cs typeface="Calibri" panose="020F0502020204030204" pitchFamily="34" charset="0"/>
              </a:rPr>
              <a:t>Ask students to look at the image and comment on what they see in it.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b="1" dirty="0">
                <a:latin typeface="Calibri" panose="020F0502020204030204" pitchFamily="34" charset="0"/>
                <a:cs typeface="Calibri" panose="020F0502020204030204" pitchFamily="34" charset="0"/>
              </a:rPr>
              <a:t>Kindly correct them if necessary.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3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b="1" dirty="0">
                <a:latin typeface="Calibri" panose="020F0502020204030204" pitchFamily="34" charset="0"/>
                <a:cs typeface="Calibri" panose="020F0502020204030204" pitchFamily="34" charset="0"/>
              </a:rPr>
              <a:t>Ask students to look at the image and comment on what they see in it.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b="1" dirty="0">
                <a:latin typeface="Calibri" panose="020F0502020204030204" pitchFamily="34" charset="0"/>
                <a:cs typeface="Calibri" panose="020F0502020204030204" pitchFamily="34" charset="0"/>
              </a:rPr>
              <a:t>Kindly correct them if necessary.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4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Google Shape;11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5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Google Shape;11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6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Google Shape;12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7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Google Shape;13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8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9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763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1_Título y objeto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56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558DC8A-B806-8999-79AB-3B609E1A7275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1" i="0" dirty="0">
              <a:latin typeface="Calibri" panose="020F0502020204030204" pitchFamily="34" charset="0"/>
            </a:endParaRPr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CB07CFD0-15B8-51F3-1405-4575C77AC6EB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1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© Todos los derechos reservados</a:t>
            </a:r>
            <a:endParaRPr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D07126CC-39FC-D917-9D26-2F1CB3409E21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1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English Level B1 - II  </a:t>
            </a:r>
            <a:r>
              <a:rPr lang="es-PE" sz="800" b="1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  </a:t>
            </a:r>
            <a:r>
              <a:rPr lang="es-PE" sz="800" b="1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Lesson</a:t>
            </a:r>
            <a:r>
              <a:rPr lang="es-PE" sz="800" b="1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02</a:t>
            </a:r>
            <a:endParaRPr lang="es-PE" sz="800" b="1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E77F3C-53BD-3EB4-F4F9-6773EDAC89C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E9CF1C-B958-AADE-907B-7D8CCF7DE0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03507" y="225425"/>
            <a:ext cx="974984" cy="2616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971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5465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  <p15:guide id="8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b="1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73696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s-419" sz="3200" dirty="0">
                <a:solidFill>
                  <a:schemeClr val="bg1"/>
                </a:solidFill>
                <a:latin typeface="Graphik Regular" panose="020B0503030202060203" pitchFamily="34" charset="77"/>
              </a:rPr>
              <a:t>PREPARING FOOD AND COOKING</a:t>
            </a:r>
            <a:endParaRPr lang="es-419" sz="3200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noProof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  <a:r>
              <a:rPr lang="en-US" sz="1600" b="1" noProof="0">
                <a:solidFill>
                  <a:srgbClr val="FFC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02</a:t>
            </a:r>
            <a:endParaRPr lang="en-US" sz="1100" b="1" noProof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230F832C-50DA-557A-B562-F1886B67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E8042B-1E16-EA02-6DEF-373698AF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noProof="0" dirty="0">
              <a:latin typeface="Calibri" panose="020F0502020204030204" pitchFamily="34" charset="0"/>
            </a:endParaRPr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noProof="0" dirty="0">
                <a:solidFill>
                  <a:srgbClr val="033645"/>
                </a:solidFill>
                <a:latin typeface="Graphik Regular" panose="020B0503030202060203" pitchFamily="34" charset="77"/>
                <a:cs typeface="Calibri" panose="020F0502020204030204" pitchFamily="34" charset="0"/>
              </a:rPr>
              <a:t>ENGLISH</a:t>
            </a:r>
            <a:r>
              <a:rPr lang="en-US" sz="2800" b="1" noProof="0" dirty="0">
                <a:solidFill>
                  <a:srgbClr val="033645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 LEVEL B1 - II</a:t>
            </a:r>
            <a:endParaRPr lang="en-US" sz="4000" b="1" noProof="0" dirty="0">
              <a:solidFill>
                <a:srgbClr val="033645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noProof="0" dirty="0">
              <a:latin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noProof="0" dirty="0">
              <a:latin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  <p:sp>
        <p:nvSpPr>
          <p:cNvPr id="7" name="Google Shape;48;p1">
            <a:extLst>
              <a:ext uri="{FF2B5EF4-FFF2-40B4-BE49-F238E27FC236}">
                <a16:creationId xmlns:a16="http://schemas.microsoft.com/office/drawing/2014/main" id="{F7DCCE8C-B1FE-7AD0-7300-52E874FC5231}"/>
              </a:ext>
            </a:extLst>
          </p:cNvPr>
          <p:cNvSpPr/>
          <p:nvPr/>
        </p:nvSpPr>
        <p:spPr>
          <a:xfrm>
            <a:off x="3747059" y="2973200"/>
            <a:ext cx="17414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419" sz="1100" dirty="0">
                <a:solidFill>
                  <a:schemeClr val="bg1"/>
                </a:solidFill>
                <a:sym typeface="Play"/>
              </a:rPr>
              <a:t>Learning about ingredients </a:t>
            </a:r>
            <a:r>
              <a:rPr lang="es-419" sz="1100" dirty="0">
                <a:solidFill>
                  <a:schemeClr val="bg1"/>
                </a:solidFill>
                <a:latin typeface="Graphik Bold" panose="020B0503030202060203" pitchFamily="34" charset="77"/>
                <a:sym typeface="Play"/>
              </a:rPr>
              <a:t>and </a:t>
            </a:r>
            <a:r>
              <a:rPr lang="es-419" sz="1100" dirty="0" err="1">
                <a:solidFill>
                  <a:schemeClr val="bg1"/>
                </a:solidFill>
                <a:latin typeface="Graphik Bold" panose="020B0503030202060203" pitchFamily="34" charset="77"/>
                <a:sym typeface="Play"/>
              </a:rPr>
              <a:t>cooking</a:t>
            </a:r>
            <a:endParaRPr lang="es-419" sz="1100" dirty="0">
              <a:solidFill>
                <a:schemeClr val="bg1"/>
              </a:solidFill>
              <a:latin typeface="Graphik Bold" panose="020B0503030202060203" pitchFamily="34" charset="77"/>
              <a:sym typeface="Play"/>
            </a:endParaRPr>
          </a:p>
        </p:txBody>
      </p:sp>
      <p:sp>
        <p:nvSpPr>
          <p:cNvPr id="9" name="Google Shape;48;p1">
            <a:extLst>
              <a:ext uri="{FF2B5EF4-FFF2-40B4-BE49-F238E27FC236}">
                <a16:creationId xmlns:a16="http://schemas.microsoft.com/office/drawing/2014/main" id="{ACCE3538-B043-4216-4AA6-AC346B0AF196}"/>
              </a:ext>
            </a:extLst>
          </p:cNvPr>
          <p:cNvSpPr/>
          <p:nvPr/>
        </p:nvSpPr>
        <p:spPr>
          <a:xfrm>
            <a:off x="3747059" y="3467237"/>
            <a:ext cx="14833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419" sz="1100" dirty="0">
                <a:solidFill>
                  <a:schemeClr val="bg1"/>
                </a:solidFill>
                <a:sym typeface="Play"/>
              </a:rPr>
              <a:t>Use modal verbs </a:t>
            </a:r>
            <a:br>
              <a:rPr lang="es-419" sz="1100" dirty="0">
                <a:solidFill>
                  <a:schemeClr val="bg1"/>
                </a:solidFill>
                <a:sym typeface="Play"/>
              </a:rPr>
            </a:br>
            <a:r>
              <a:rPr lang="es-419" sz="1100" dirty="0">
                <a:solidFill>
                  <a:schemeClr val="bg1"/>
                </a:solidFill>
                <a:latin typeface="Graphik Bold" panose="020B0503030202060203" pitchFamily="34" charset="77"/>
                <a:sym typeface="Play"/>
              </a:rPr>
              <a:t>when speaking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C927B1F-ECC8-7E8F-3900-8638F0FA5060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12" name="Google Shape;36;p1">
              <a:extLst>
                <a:ext uri="{FF2B5EF4-FFF2-40B4-BE49-F238E27FC236}">
                  <a16:creationId xmlns:a16="http://schemas.microsoft.com/office/drawing/2014/main" id="{4841AC26-C7C3-CA81-34BE-D682D31C4272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 panose="020F0502020204030204" pitchFamily="34" charset="0"/>
                  <a:sym typeface="Calibri"/>
                </a:rPr>
                <a:t>01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endParaRP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3F10F54F-EC40-4AE3-E1DE-D97C0C271BD0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BE77E41F-45CF-D189-031A-49A1CA66E231}"/>
              </a:ext>
            </a:extLst>
          </p:cNvPr>
          <p:cNvGrpSpPr/>
          <p:nvPr/>
        </p:nvGrpSpPr>
        <p:grpSpPr>
          <a:xfrm>
            <a:off x="3063720" y="3447773"/>
            <a:ext cx="489729" cy="317995"/>
            <a:chOff x="3063720" y="3447773"/>
            <a:chExt cx="489729" cy="317995"/>
          </a:xfrm>
        </p:grpSpPr>
        <p:sp>
          <p:nvSpPr>
            <p:cNvPr id="15" name="Google Shape;36;p1">
              <a:extLst>
                <a:ext uri="{FF2B5EF4-FFF2-40B4-BE49-F238E27FC236}">
                  <a16:creationId xmlns:a16="http://schemas.microsoft.com/office/drawing/2014/main" id="{6C86B5FA-AC66-B4E4-68BB-BC8A164AFDA4}"/>
                </a:ext>
              </a:extLst>
            </p:cNvPr>
            <p:cNvSpPr txBox="1"/>
            <p:nvPr/>
          </p:nvSpPr>
          <p:spPr>
            <a:xfrm>
              <a:off x="3063720" y="3447773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cs typeface="Calibri" panose="020F0502020204030204" pitchFamily="34" charset="0"/>
                  <a:sym typeface="Calibri"/>
                </a:rPr>
                <a:t>02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  <a:cs typeface="Calibri" panose="020F0502020204030204" pitchFamily="34" charset="0"/>
              </a:endParaRP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BD604D4-8BB3-AE16-DB14-9546C5F8D6F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765768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 descr="Persona preparando comida en una mesa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 l="4743" r="11760"/>
          <a:stretch/>
        </p:blipFill>
        <p:spPr>
          <a:xfrm>
            <a:off x="6306398" y="1872658"/>
            <a:ext cx="2369289" cy="28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 descr="Una mujer preparando comida en una cocina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 l="4469" r="12035"/>
          <a:stretch/>
        </p:blipFill>
        <p:spPr>
          <a:xfrm>
            <a:off x="3865087" y="1872658"/>
            <a:ext cx="2369288" cy="28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CEA6D3ED-25FC-8152-2516-D7842861ACE0}"/>
              </a:ext>
            </a:extLst>
          </p:cNvPr>
          <p:cNvSpPr txBox="1"/>
          <p:nvPr/>
        </p:nvSpPr>
        <p:spPr>
          <a:xfrm>
            <a:off x="506795" y="849124"/>
            <a:ext cx="7062034" cy="83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PREPARING FOOD CONTEXT</a:t>
            </a:r>
            <a:b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15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Look at </a:t>
            </a:r>
            <a:r>
              <a:rPr lang="es-419" sz="1500" b="1" kern="100" dirty="0" err="1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the</a:t>
            </a:r>
            <a:r>
              <a:rPr lang="es-419" sz="15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en-US" sz="15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pictures</a:t>
            </a:r>
            <a:r>
              <a:rPr lang="es-419" sz="15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en-US" sz="15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about</a:t>
            </a:r>
            <a:r>
              <a:rPr lang="es-419" sz="15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 “</a:t>
            </a:r>
            <a:r>
              <a:rPr lang="en-US" sz="15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Preparing Food and Cooking” and answer the questions below. </a:t>
            </a:r>
            <a:endParaRPr lang="en-US" sz="1500" b="1" kern="100" dirty="0">
              <a:solidFill>
                <a:srgbClr val="01A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F299E819-C6CD-4CBD-0766-44C9CD9C9E76}"/>
              </a:ext>
            </a:extLst>
          </p:cNvPr>
          <p:cNvGrpSpPr/>
          <p:nvPr/>
        </p:nvGrpSpPr>
        <p:grpSpPr>
          <a:xfrm>
            <a:off x="506795" y="1881194"/>
            <a:ext cx="3291486" cy="579742"/>
            <a:chOff x="506795" y="1721007"/>
            <a:chExt cx="3291486" cy="579742"/>
          </a:xfrm>
        </p:grpSpPr>
        <p:sp>
          <p:nvSpPr>
            <p:cNvPr id="4" name="Triángulo rectángulo 3">
              <a:extLst>
                <a:ext uri="{FF2B5EF4-FFF2-40B4-BE49-F238E27FC236}">
                  <a16:creationId xmlns:a16="http://schemas.microsoft.com/office/drawing/2014/main" id="{A7BA4AA7-1699-CA9C-6CBC-F43F70A0EAA9}"/>
                </a:ext>
              </a:extLst>
            </p:cNvPr>
            <p:cNvSpPr/>
            <p:nvPr/>
          </p:nvSpPr>
          <p:spPr>
            <a:xfrm rot="5400000">
              <a:off x="3508615" y="1866777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70496105-AE46-FD6A-0D45-84F2BBEBD6EA}"/>
                </a:ext>
              </a:extLst>
            </p:cNvPr>
            <p:cNvSpPr/>
            <p:nvPr/>
          </p:nvSpPr>
          <p:spPr>
            <a:xfrm>
              <a:off x="1009541" y="1721007"/>
              <a:ext cx="2518237" cy="579742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1566"/>
              </a:pPr>
              <a:r>
                <a:rPr lang="es-419" sz="1300" dirty="0">
                  <a:solidFill>
                    <a:schemeClr val="dk1"/>
                  </a:solidFill>
                  <a:latin typeface="Calibri" panose="020F0502020204030204" pitchFamily="34" charset="0"/>
                  <a:ea typeface="Play"/>
                  <a:cs typeface="Calibri" panose="020F0502020204030204" pitchFamily="34" charset="0"/>
                  <a:sym typeface="Play"/>
                </a:rPr>
                <a:t>What is happening in each situation?</a:t>
              </a:r>
              <a:endParaRPr lang="es-419" sz="13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B0A035C-9736-41A2-1A80-C15EA3D365A5}"/>
                </a:ext>
              </a:extLst>
            </p:cNvPr>
            <p:cNvSpPr/>
            <p:nvPr/>
          </p:nvSpPr>
          <p:spPr>
            <a:xfrm>
              <a:off x="506795" y="1804353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1BBE3364-EF65-82E5-5A3D-89DB377F8B2D}"/>
              </a:ext>
            </a:extLst>
          </p:cNvPr>
          <p:cNvGrpSpPr/>
          <p:nvPr/>
        </p:nvGrpSpPr>
        <p:grpSpPr>
          <a:xfrm>
            <a:off x="506795" y="2629083"/>
            <a:ext cx="3291486" cy="579742"/>
            <a:chOff x="506795" y="2468896"/>
            <a:chExt cx="3291486" cy="579742"/>
          </a:xfrm>
        </p:grpSpPr>
        <p:sp>
          <p:nvSpPr>
            <p:cNvPr id="17" name="Triángulo rectángulo 16">
              <a:extLst>
                <a:ext uri="{FF2B5EF4-FFF2-40B4-BE49-F238E27FC236}">
                  <a16:creationId xmlns:a16="http://schemas.microsoft.com/office/drawing/2014/main" id="{35A6F88E-CF46-DD68-8103-5D0F3BF48508}"/>
                </a:ext>
              </a:extLst>
            </p:cNvPr>
            <p:cNvSpPr/>
            <p:nvPr/>
          </p:nvSpPr>
          <p:spPr>
            <a:xfrm rot="5400000">
              <a:off x="3508615" y="261466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00A18DD4-BA70-DD6A-4931-0D6144E9E193}"/>
                </a:ext>
              </a:extLst>
            </p:cNvPr>
            <p:cNvSpPr/>
            <p:nvPr/>
          </p:nvSpPr>
          <p:spPr>
            <a:xfrm>
              <a:off x="1009541" y="2468896"/>
              <a:ext cx="2518237" cy="579742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1566"/>
              </a:pPr>
              <a:r>
                <a:rPr lang="es-419" sz="1300" dirty="0">
                  <a:solidFill>
                    <a:schemeClr val="dk1"/>
                  </a:solidFill>
                  <a:latin typeface="Calibri" panose="020F0502020204030204" pitchFamily="34" charset="0"/>
                  <a:ea typeface="Play"/>
                  <a:cs typeface="Calibri" panose="020F0502020204030204" pitchFamily="34" charset="0"/>
                  <a:sym typeface="Play"/>
                </a:rPr>
                <a:t>What ingredients or tools are being used?</a:t>
              </a:r>
              <a:endParaRPr lang="es-419" sz="13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527C014-E910-4E43-1D7A-0ED46FD84E59}"/>
                </a:ext>
              </a:extLst>
            </p:cNvPr>
            <p:cNvSpPr/>
            <p:nvPr/>
          </p:nvSpPr>
          <p:spPr>
            <a:xfrm>
              <a:off x="506795" y="2552242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6ECA69B6-42B8-239A-5FF2-98BFB73101C7}"/>
              </a:ext>
            </a:extLst>
          </p:cNvPr>
          <p:cNvGrpSpPr/>
          <p:nvPr/>
        </p:nvGrpSpPr>
        <p:grpSpPr>
          <a:xfrm>
            <a:off x="506795" y="3376972"/>
            <a:ext cx="3296700" cy="579742"/>
            <a:chOff x="506795" y="3216785"/>
            <a:chExt cx="3296700" cy="579742"/>
          </a:xfrm>
        </p:grpSpPr>
        <p:sp>
          <p:nvSpPr>
            <p:cNvPr id="21" name="Triángulo rectángulo 20">
              <a:extLst>
                <a:ext uri="{FF2B5EF4-FFF2-40B4-BE49-F238E27FC236}">
                  <a16:creationId xmlns:a16="http://schemas.microsoft.com/office/drawing/2014/main" id="{C02CDF08-BBAE-B16E-B82F-C8E9B892C3B9}"/>
                </a:ext>
              </a:extLst>
            </p:cNvPr>
            <p:cNvSpPr/>
            <p:nvPr/>
          </p:nvSpPr>
          <p:spPr>
            <a:xfrm rot="5400000">
              <a:off x="3513829" y="3362555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9E2EB6A3-E123-AA5E-C0E3-7DAFDDB6FE5A}"/>
                </a:ext>
              </a:extLst>
            </p:cNvPr>
            <p:cNvSpPr/>
            <p:nvPr/>
          </p:nvSpPr>
          <p:spPr>
            <a:xfrm>
              <a:off x="1009541" y="3216785"/>
              <a:ext cx="2518237" cy="579742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1566"/>
              </a:pPr>
              <a:r>
                <a:rPr lang="es-419" sz="1300" dirty="0">
                  <a:solidFill>
                    <a:schemeClr val="dk1"/>
                  </a:solidFill>
                  <a:latin typeface="Calibri" panose="020F0502020204030204" pitchFamily="34" charset="0"/>
                  <a:ea typeface="Play"/>
                  <a:cs typeface="Calibri" panose="020F0502020204030204" pitchFamily="34" charset="0"/>
                  <a:sym typeface="Play"/>
                </a:rPr>
                <a:t>What type of meals do you think are </a:t>
              </a:r>
              <a:r>
                <a:rPr lang="en-US" sz="1300" dirty="0">
                  <a:solidFill>
                    <a:schemeClr val="dk1"/>
                  </a:solidFill>
                  <a:latin typeface="Calibri" panose="020F0502020204030204" pitchFamily="34" charset="0"/>
                  <a:ea typeface="Play"/>
                  <a:cs typeface="Calibri" panose="020F0502020204030204" pitchFamily="34" charset="0"/>
                  <a:sym typeface="Play"/>
                </a:rPr>
                <a:t>making</a:t>
              </a:r>
              <a:r>
                <a:rPr lang="es-419" sz="1300" dirty="0">
                  <a:solidFill>
                    <a:schemeClr val="dk1"/>
                  </a:solidFill>
                  <a:latin typeface="Calibri" panose="020F0502020204030204" pitchFamily="34" charset="0"/>
                  <a:ea typeface="Play"/>
                  <a:cs typeface="Calibri" panose="020F0502020204030204" pitchFamily="34" charset="0"/>
                  <a:sym typeface="Play"/>
                </a:rPr>
                <a:t>?</a:t>
              </a:r>
              <a:endParaRPr lang="es-419" sz="13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7266377A-03A5-024A-5CFA-A59D193EFD34}"/>
                </a:ext>
              </a:extLst>
            </p:cNvPr>
            <p:cNvSpPr/>
            <p:nvPr/>
          </p:nvSpPr>
          <p:spPr>
            <a:xfrm>
              <a:off x="506795" y="3300131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D2D4D29C-B002-78BB-BFDE-A65A69910506}"/>
              </a:ext>
            </a:extLst>
          </p:cNvPr>
          <p:cNvGrpSpPr/>
          <p:nvPr/>
        </p:nvGrpSpPr>
        <p:grpSpPr>
          <a:xfrm>
            <a:off x="506795" y="4124860"/>
            <a:ext cx="3291485" cy="579742"/>
            <a:chOff x="506795" y="3964673"/>
            <a:chExt cx="3291485" cy="579742"/>
          </a:xfrm>
        </p:grpSpPr>
        <p:sp>
          <p:nvSpPr>
            <p:cNvPr id="25" name="Triángulo rectángulo 24">
              <a:extLst>
                <a:ext uri="{FF2B5EF4-FFF2-40B4-BE49-F238E27FC236}">
                  <a16:creationId xmlns:a16="http://schemas.microsoft.com/office/drawing/2014/main" id="{3A967ED6-1381-9CE6-73BD-28F8156A6DA4}"/>
                </a:ext>
              </a:extLst>
            </p:cNvPr>
            <p:cNvSpPr/>
            <p:nvPr/>
          </p:nvSpPr>
          <p:spPr>
            <a:xfrm rot="5400000">
              <a:off x="3508614" y="4110443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ángulo redondeado 25">
              <a:extLst>
                <a:ext uri="{FF2B5EF4-FFF2-40B4-BE49-F238E27FC236}">
                  <a16:creationId xmlns:a16="http://schemas.microsoft.com/office/drawing/2014/main" id="{6A21F9CC-7375-466A-E865-B9477380C2A9}"/>
                </a:ext>
              </a:extLst>
            </p:cNvPr>
            <p:cNvSpPr/>
            <p:nvPr/>
          </p:nvSpPr>
          <p:spPr>
            <a:xfrm>
              <a:off x="1009541" y="3964673"/>
              <a:ext cx="2518237" cy="579742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1566"/>
              </a:pPr>
              <a:r>
                <a:rPr lang="es-419" sz="1300" dirty="0">
                  <a:solidFill>
                    <a:schemeClr val="dk1"/>
                  </a:solidFill>
                  <a:latin typeface="Calibri" panose="020F0502020204030204" pitchFamily="34" charset="0"/>
                  <a:ea typeface="Play"/>
                  <a:cs typeface="Calibri" panose="020F0502020204030204" pitchFamily="34" charset="0"/>
                  <a:sym typeface="Play"/>
                </a:rPr>
                <a:t>How do you think this dishes will be prepared?</a:t>
              </a:r>
              <a:endParaRPr lang="es-419" sz="1300" dirty="0"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endParaRP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E7AEE5C0-B515-F576-4DBC-978DEB1BA696}"/>
                </a:ext>
              </a:extLst>
            </p:cNvPr>
            <p:cNvSpPr/>
            <p:nvPr/>
          </p:nvSpPr>
          <p:spPr>
            <a:xfrm>
              <a:off x="506795" y="4048019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3" name="Google Shape;187;p11">
            <a:extLst>
              <a:ext uri="{FF2B5EF4-FFF2-40B4-BE49-F238E27FC236}">
                <a16:creationId xmlns:a16="http://schemas.microsoft.com/office/drawing/2014/main" id="{20C5D0A5-1398-96DF-8533-DB0193FBDB28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b="1" dirty="0">
                <a:solidFill>
                  <a:srgbClr val="033646">
                    <a:alpha val="29341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PREPARING FOOD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 descr="Una bandeja de metal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6463" y="841375"/>
            <a:ext cx="4427537" cy="439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2C9F24D0-48E2-AE84-2F4F-844A7926EB56}"/>
              </a:ext>
            </a:extLst>
          </p:cNvPr>
          <p:cNvSpPr txBox="1"/>
          <p:nvPr/>
        </p:nvSpPr>
        <p:spPr>
          <a:xfrm>
            <a:off x="503238" y="1605301"/>
            <a:ext cx="4295005" cy="2133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PE" sz="1600" b="1" dirty="0">
                <a:solidFill>
                  <a:srgbClr val="F14637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Look at the picture </a:t>
            </a:r>
            <a:r>
              <a:rPr lang="es-PE" sz="1600" b="1" dirty="0"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and answer the questions below. </a:t>
            </a:r>
            <a:endParaRPr lang="es-P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800"/>
            </a:pPr>
            <a:endParaRPr lang="es-PE" sz="1600" b="1" dirty="0"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 marL="182563" indent="-182563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ingredients can you see?</a:t>
            </a:r>
            <a:endParaRPr lang="es-PE"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2563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PE" sz="16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</a:t>
            </a: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can </a:t>
            </a:r>
            <a:r>
              <a:rPr lang="es-PE" sz="16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you</a:t>
            </a: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es-PE" sz="16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make</a:t>
            </a: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es-PE" sz="16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with</a:t>
            </a: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es-PE" sz="16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these</a:t>
            </a: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es-PE" sz="16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ingredients</a:t>
            </a: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?</a:t>
            </a:r>
            <a:endParaRPr lang="es-PE"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2563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PE" sz="16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</a:t>
            </a: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is the first step to prepare this meal?</a:t>
            </a:r>
            <a:endParaRPr lang="es-PE"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2563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Have you ever cooked something similar?</a:t>
            </a: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6FA08FB4-3FA5-2820-6C16-0E39E42C59EF}"/>
              </a:ext>
            </a:extLst>
          </p:cNvPr>
          <p:cNvSpPr/>
          <p:nvPr/>
        </p:nvSpPr>
        <p:spPr>
          <a:xfrm rot="16200000">
            <a:off x="2214648" y="-864931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146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5A7E42-51D7-6C16-9416-B852C51B83B5}"/>
              </a:ext>
            </a:extLst>
          </p:cNvPr>
          <p:cNvSpPr txBox="1"/>
          <p:nvPr/>
        </p:nvSpPr>
        <p:spPr>
          <a:xfrm>
            <a:off x="1129249" y="928108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s-419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Preparing food Context</a:t>
            </a: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7CB929-C2DF-F14E-B08D-C26A558AA1A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4038054" y="1135178"/>
            <a:ext cx="360362" cy="17986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BD032880-CB5C-C015-5D2C-B4F970CD5132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b="1" dirty="0">
                <a:solidFill>
                  <a:srgbClr val="033646">
                    <a:alpha val="29341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PREPARING FOOD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 descr="Una persona en frente de un pastel&#10;&#10;El contenido generado por IA puede ser incorrecto.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463" y="6674"/>
            <a:ext cx="4427537" cy="541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819428B-2AA8-FBB3-A6BF-5F0A9E5D93A6}"/>
              </a:ext>
            </a:extLst>
          </p:cNvPr>
          <p:cNvGrpSpPr/>
          <p:nvPr/>
        </p:nvGrpSpPr>
        <p:grpSpPr>
          <a:xfrm>
            <a:off x="506796" y="841375"/>
            <a:ext cx="367848" cy="367848"/>
            <a:chOff x="586795" y="1338909"/>
            <a:chExt cx="429371" cy="429371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5FA1CE7E-4EE8-0C9F-4187-97FD2B2956B5}"/>
                </a:ext>
              </a:extLst>
            </p:cNvPr>
            <p:cNvSpPr/>
            <p:nvPr/>
          </p:nvSpPr>
          <p:spPr>
            <a:xfrm>
              <a:off x="586795" y="1338909"/>
              <a:ext cx="429371" cy="429371"/>
            </a:xfrm>
            <a:prstGeom prst="ellipse">
              <a:avLst/>
            </a:prstGeom>
            <a:solidFill>
              <a:srgbClr val="EF46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20B7352D-733D-6B0B-E6D8-F77EF179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0228" y="1422342"/>
              <a:ext cx="262505" cy="262505"/>
            </a:xfrm>
            <a:prstGeom prst="rect">
              <a:avLst/>
            </a:prstGeom>
          </p:spPr>
        </p:pic>
      </p:grp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A4D243D-D848-4D5C-0C15-3DFA16FC88CF}"/>
              </a:ext>
            </a:extLst>
          </p:cNvPr>
          <p:cNvSpPr txBox="1">
            <a:spLocks/>
          </p:cNvSpPr>
          <p:nvPr/>
        </p:nvSpPr>
        <p:spPr>
          <a:xfrm>
            <a:off x="1025718" y="841375"/>
            <a:ext cx="3366895" cy="3703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800"/>
            </a:pPr>
            <a:r>
              <a:rPr lang="es-419" sz="1600" b="1" kern="100" dirty="0">
                <a:solidFill>
                  <a:srgbClr val="F04638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Listen to the conversation </a:t>
            </a:r>
            <a:r>
              <a:rPr lang="es-419" sz="1600" b="1" kern="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about</a:t>
            </a:r>
            <a:r>
              <a:rPr lang="es-419" sz="1600" b="1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es-419" sz="1600" b="1" kern="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cooking</a:t>
            </a:r>
            <a:r>
              <a:rPr lang="es-419" sz="1600" b="1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and answer the questions below:</a:t>
            </a:r>
            <a:endParaRPr lang="es-419" sz="1600" b="1" kern="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800"/>
            </a:pPr>
            <a:endParaRPr lang="es-419" sz="1600" b="1" kern="100" dirty="0">
              <a:solidFill>
                <a:srgbClr val="F04638"/>
              </a:solidFill>
              <a:latin typeface="Calibri" panose="020F0502020204030204" pitchFamily="34" charset="0"/>
              <a:cs typeface="Calibri" panose="020F0502020204030204" pitchFamily="34" charset="0"/>
              <a:sym typeface="Play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ingredients do you need </a:t>
            </a:r>
            <a:r>
              <a:rPr lang="es-419" sz="1600" kern="100" dirty="0" err="1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to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es-419" sz="1600" kern="100" dirty="0" err="1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make</a:t>
            </a: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 tiramisu?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Why is adding liquor optional in the tiramisu recipe?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What is the most delicate step in making tiramisu, and why is it important?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Aft>
                <a:spcPts val="800"/>
              </a:spcAft>
              <a:buClr>
                <a:srgbClr val="F04638"/>
              </a:buClr>
              <a:buSzPct val="100000"/>
              <a:buFont typeface="Arial"/>
              <a:buChar char="•"/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Why is it necessary to chill the tiramisu before serving?</a:t>
            </a:r>
            <a:endParaRPr lang="es-419" sz="1800" dirty="0"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8D57B186-A996-4218-BD88-2D2632992FA5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b="1" dirty="0">
                <a:solidFill>
                  <a:srgbClr val="033646">
                    <a:alpha val="29341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PREPARING FOOD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730752" y="3219948"/>
            <a:ext cx="3944933" cy="171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237" y="3219947"/>
            <a:ext cx="3895177" cy="20140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7;p11">
            <a:extLst>
              <a:ext uri="{FF2B5EF4-FFF2-40B4-BE49-F238E27FC236}">
                <a16:creationId xmlns:a16="http://schemas.microsoft.com/office/drawing/2014/main" id="{BDF9E959-94D9-E4C8-9A10-0F032E16DF1C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b="1" dirty="0">
                <a:solidFill>
                  <a:srgbClr val="033646">
                    <a:alpha val="29341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PREPARING FOOD</a:t>
            </a:r>
          </a:p>
        </p:txBody>
      </p:sp>
      <p:sp>
        <p:nvSpPr>
          <p:cNvPr id="4" name="Google Shape;181;p11">
            <a:extLst>
              <a:ext uri="{FF2B5EF4-FFF2-40B4-BE49-F238E27FC236}">
                <a16:creationId xmlns:a16="http://schemas.microsoft.com/office/drawing/2014/main" id="{72A9FB34-F9CF-9196-3AB1-D5E932A01B36}"/>
              </a:ext>
            </a:extLst>
          </p:cNvPr>
          <p:cNvSpPr txBox="1"/>
          <p:nvPr/>
        </p:nvSpPr>
        <p:spPr>
          <a:xfrm>
            <a:off x="506796" y="849124"/>
            <a:ext cx="3885817" cy="374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DAYS OF THE WEEK</a:t>
            </a:r>
            <a:endParaRPr lang="es-PE" sz="16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A970F79E-AB89-73FC-D708-66C6CF3B2FFA}"/>
              </a:ext>
            </a:extLst>
          </p:cNvPr>
          <p:cNvSpPr/>
          <p:nvPr/>
        </p:nvSpPr>
        <p:spPr>
          <a:xfrm rot="16200000">
            <a:off x="221464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id="{629B34F6-8382-AE32-7F72-894EF1C05A02}"/>
              </a:ext>
            </a:extLst>
          </p:cNvPr>
          <p:cNvSpPr/>
          <p:nvPr/>
        </p:nvSpPr>
        <p:spPr>
          <a:xfrm rot="5400000">
            <a:off x="6459936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Google Shape;181;p11">
            <a:extLst>
              <a:ext uri="{FF2B5EF4-FFF2-40B4-BE49-F238E27FC236}">
                <a16:creationId xmlns:a16="http://schemas.microsoft.com/office/drawing/2014/main" id="{88811F8B-5637-26F6-37B5-EF67A5BA5799}"/>
              </a:ext>
            </a:extLst>
          </p:cNvPr>
          <p:cNvSpPr txBox="1"/>
          <p:nvPr/>
        </p:nvSpPr>
        <p:spPr>
          <a:xfrm>
            <a:off x="4730752" y="1508097"/>
            <a:ext cx="394493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s-419" sz="16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Match the cooking verbs with their correct definitions.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1E9E8E-19B9-6F80-9225-E7EFD8CB8AB8}"/>
              </a:ext>
            </a:extLst>
          </p:cNvPr>
          <p:cNvSpPr txBox="1"/>
          <p:nvPr/>
        </p:nvSpPr>
        <p:spPr>
          <a:xfrm>
            <a:off x="5368739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Activity: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ABCE73-5AAB-C566-7B0B-29B1D18C0ED9}"/>
              </a:ext>
            </a:extLst>
          </p:cNvPr>
          <p:cNvSpPr txBox="1"/>
          <p:nvPr/>
        </p:nvSpPr>
        <p:spPr>
          <a:xfrm>
            <a:off x="1129248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Vocabulary: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B5D19E5-11B8-116C-7883-B4D90BAEBE58}"/>
              </a:ext>
            </a:extLst>
          </p:cNvPr>
          <p:cNvCxnSpPr>
            <a:cxnSpLocks/>
          </p:cNvCxnSpPr>
          <p:nvPr/>
        </p:nvCxnSpPr>
        <p:spPr>
          <a:xfrm>
            <a:off x="4572001" y="1324883"/>
            <a:ext cx="0" cy="390910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77679A64-AE0D-AE77-2FD4-7C6893D97B2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4038053" y="1133636"/>
            <a:ext cx="360362" cy="1798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78CD23-0D85-AD0A-1E85-6297808EECE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4755603" y="1133636"/>
            <a:ext cx="360362" cy="179860"/>
          </a:xfrm>
          <a:prstGeom prst="rect">
            <a:avLst/>
          </a:prstGeom>
        </p:spPr>
      </p:pic>
      <p:sp>
        <p:nvSpPr>
          <p:cNvPr id="13" name="Google Shape;181;p11">
            <a:extLst>
              <a:ext uri="{FF2B5EF4-FFF2-40B4-BE49-F238E27FC236}">
                <a16:creationId xmlns:a16="http://schemas.microsoft.com/office/drawing/2014/main" id="{A70F1C68-E18B-8A91-BD10-864130FAE083}"/>
              </a:ext>
            </a:extLst>
          </p:cNvPr>
          <p:cNvSpPr txBox="1"/>
          <p:nvPr/>
        </p:nvSpPr>
        <p:spPr>
          <a:xfrm>
            <a:off x="509540" y="1508097"/>
            <a:ext cx="3885819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800"/>
              </a:spcAft>
              <a:buClr>
                <a:schemeClr val="dk1"/>
              </a:buClr>
              <a:buSzPts val="1800"/>
            </a:pPr>
            <a:r>
              <a:rPr lang="es-419" sz="16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Common Words and Phrases:</a:t>
            </a:r>
            <a:endParaRPr lang="es-419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23838">
              <a:spcAft>
                <a:spcPts val="800"/>
              </a:spcAft>
              <a:buClr>
                <a:srgbClr val="00B0F0"/>
              </a:buClr>
              <a:buSzPct val="100000"/>
              <a:buFont typeface="+mj-lt"/>
              <a:buAutoNum type="arabicPeriod"/>
            </a:pPr>
            <a:r>
              <a:rPr lang="es-419" sz="1600" b="1" dirty="0">
                <a:solidFill>
                  <a:srgbClr val="00B0F0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Actions: </a:t>
            </a:r>
            <a:r>
              <a:rPr lang="es-419" sz="16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Chop, slice, peel, boil, fry, bake, grill, stir, mix, season.</a:t>
            </a:r>
            <a:endParaRPr lang="es-419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23838">
              <a:spcAft>
                <a:spcPts val="800"/>
              </a:spcAft>
              <a:buClr>
                <a:srgbClr val="00B0F0"/>
              </a:buClr>
              <a:buSzPct val="100000"/>
              <a:buFont typeface="+mj-lt"/>
              <a:buAutoNum type="arabicPeriod"/>
            </a:pPr>
            <a:r>
              <a:rPr lang="es-419" sz="1600" b="1" dirty="0">
                <a:solidFill>
                  <a:srgbClr val="00B0F0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Ingredients: </a:t>
            </a:r>
            <a:r>
              <a:rPr lang="es-419" sz="16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Salt, pepper, garlic, onion, olive oil, flour, butter.</a:t>
            </a:r>
            <a:endParaRPr lang="es-419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800"/>
            </a:pPr>
            <a:endParaRPr lang="es-419" sz="1600" b="1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>
              <a:buClr>
                <a:schemeClr val="dk1"/>
              </a:buClr>
              <a:buSzPts val="1800"/>
            </a:pPr>
            <a:endParaRPr lang="es-419" sz="1600" b="1" dirty="0"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5BEFFBF1-EF04-36DC-491B-DDC48DDC8D70}"/>
              </a:ext>
            </a:extLst>
          </p:cNvPr>
          <p:cNvSpPr/>
          <p:nvPr/>
        </p:nvSpPr>
        <p:spPr>
          <a:xfrm rot="16200000">
            <a:off x="2214647" y="-866472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6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3DA6A691-83CA-6D36-443D-499B01C1FDAD}"/>
              </a:ext>
            </a:extLst>
          </p:cNvPr>
          <p:cNvSpPr/>
          <p:nvPr/>
        </p:nvSpPr>
        <p:spPr>
          <a:xfrm rot="5400000">
            <a:off x="6459936" y="-866472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BE1F93D0-6E16-4CAA-BC5E-19109C145EFC}"/>
              </a:ext>
            </a:extLst>
          </p:cNvPr>
          <p:cNvSpPr txBox="1"/>
          <p:nvPr/>
        </p:nvSpPr>
        <p:spPr>
          <a:xfrm>
            <a:off x="4716464" y="1587524"/>
            <a:ext cx="3959224" cy="3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3838" indent="-223838">
              <a:spcAft>
                <a:spcPts val="600"/>
              </a:spcAft>
              <a:buClr>
                <a:schemeClr val="dk1"/>
              </a:buClr>
              <a:buSzPts val="1800"/>
              <a:tabLst>
                <a:tab pos="442913" algn="l"/>
              </a:tabLst>
            </a:pPr>
            <a:r>
              <a:rPr lang="es-419" sz="14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Complete the Sentences with the Correct Modal Verb</a:t>
            </a:r>
            <a:endParaRPr lang="es-419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23838">
              <a:spcAft>
                <a:spcPts val="600"/>
              </a:spcAft>
              <a:buClr>
                <a:srgbClr val="FFC000"/>
              </a:buClr>
              <a:buSzPct val="101000"/>
              <a:buFont typeface="+mj-lt"/>
              <a:buAutoNum type="arabicPeriod"/>
              <a:tabLst>
                <a:tab pos="442913" algn="l"/>
              </a:tabLst>
            </a:pPr>
            <a:r>
              <a:rPr lang="es-419" sz="14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You ______ chop the vegetables before boiling them. </a:t>
            </a:r>
            <a:endParaRPr lang="es-419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23838">
              <a:spcAft>
                <a:spcPts val="600"/>
              </a:spcAft>
              <a:buClr>
                <a:srgbClr val="FFC000"/>
              </a:buClr>
              <a:buSzPct val="101000"/>
              <a:buFont typeface="+mj-lt"/>
              <a:buAutoNum type="arabicPeriod"/>
              <a:tabLst>
                <a:tab pos="442913" algn="l"/>
              </a:tabLst>
            </a:pPr>
            <a:r>
              <a:rPr lang="es-419" sz="14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I ______ add more sugar if the mixture is too bitter. </a:t>
            </a:r>
            <a:endParaRPr lang="es-419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23838">
              <a:spcAft>
                <a:spcPts val="600"/>
              </a:spcAft>
              <a:buClr>
                <a:srgbClr val="FFC000"/>
              </a:buClr>
              <a:buSzPct val="101000"/>
              <a:buFont typeface="+mj-lt"/>
              <a:buAutoNum type="arabicPeriod"/>
              <a:tabLst>
                <a:tab pos="442913" algn="l"/>
              </a:tabLst>
            </a:pPr>
            <a:r>
              <a:rPr lang="es-419" sz="14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He ______ cook really well; his pasta is amazing!</a:t>
            </a:r>
            <a:endParaRPr lang="es-419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23838">
              <a:spcAft>
                <a:spcPts val="600"/>
              </a:spcAft>
              <a:buClr>
                <a:srgbClr val="FFC000"/>
              </a:buClr>
              <a:buSzPct val="101000"/>
              <a:buFont typeface="+mj-lt"/>
              <a:buAutoNum type="arabicPeriod"/>
              <a:tabLst>
                <a:tab pos="442913" algn="l"/>
              </a:tabLst>
            </a:pPr>
            <a:r>
              <a:rPr lang="es-419" sz="14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You ______ eat too much fried food; it’s unhealthy. </a:t>
            </a:r>
            <a:endParaRPr lang="es-419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23838">
              <a:spcAft>
                <a:spcPts val="600"/>
              </a:spcAft>
              <a:buClr>
                <a:srgbClr val="FFC000"/>
              </a:buClr>
              <a:buSzPct val="101000"/>
              <a:buFont typeface="+mj-lt"/>
              <a:buAutoNum type="arabicPeriod"/>
              <a:tabLst>
                <a:tab pos="442913" algn="l"/>
              </a:tabLst>
            </a:pPr>
            <a:r>
              <a:rPr lang="es-419" sz="14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We ______ forget to preheat the oven before baking the cake. </a:t>
            </a:r>
            <a:endParaRPr lang="es-419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23838">
              <a:spcAft>
                <a:spcPts val="600"/>
              </a:spcAft>
              <a:buClr>
                <a:srgbClr val="FFC000"/>
              </a:buClr>
              <a:buSzPct val="101000"/>
              <a:buFont typeface="+mj-lt"/>
              <a:buAutoNum type="arabicPeriod"/>
              <a:tabLst>
                <a:tab pos="442913" algn="l"/>
              </a:tabLst>
            </a:pPr>
            <a:r>
              <a:rPr lang="es-419" sz="14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She ______ need some extra time to prepare the dough. </a:t>
            </a:r>
            <a:endParaRPr lang="es-419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23838">
              <a:spcAft>
                <a:spcPts val="600"/>
              </a:spcAft>
              <a:buClr>
                <a:srgbClr val="FFC000"/>
              </a:buClr>
              <a:buSzPct val="101000"/>
              <a:buFont typeface="+mj-lt"/>
              <a:buAutoNum type="arabicPeriod"/>
              <a:tabLst>
                <a:tab pos="442913" algn="l"/>
              </a:tabLst>
            </a:pPr>
            <a:r>
              <a:rPr lang="es-419" sz="14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______ you help me whisk the eggs? </a:t>
            </a:r>
            <a:endParaRPr lang="es-419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23838">
              <a:spcAft>
                <a:spcPts val="600"/>
              </a:spcAft>
              <a:buClr>
                <a:srgbClr val="FFC000"/>
              </a:buClr>
              <a:buSzPct val="101000"/>
              <a:buFont typeface="+mj-lt"/>
              <a:buAutoNum type="arabicPeriod"/>
              <a:tabLst>
                <a:tab pos="442913" algn="l"/>
              </a:tabLst>
            </a:pPr>
            <a:r>
              <a:rPr lang="es-419" sz="14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When I was younger, I ______ not cook at all, but now I can. </a:t>
            </a:r>
            <a:endParaRPr lang="es-419" sz="1400" dirty="0"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99AEF6-BA32-74C8-BBB5-9848587E1A90}"/>
              </a:ext>
            </a:extLst>
          </p:cNvPr>
          <p:cNvSpPr txBox="1"/>
          <p:nvPr/>
        </p:nvSpPr>
        <p:spPr>
          <a:xfrm>
            <a:off x="5368739" y="926567"/>
            <a:ext cx="2652515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s-419" sz="1600" b="1" kern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Activity:</a:t>
            </a:r>
            <a:endParaRPr lang="es-419" sz="1600" b="1" kern="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3448204-D606-5F57-8256-8BC6F6332702}"/>
              </a:ext>
            </a:extLst>
          </p:cNvPr>
          <p:cNvSpPr txBox="1"/>
          <p:nvPr/>
        </p:nvSpPr>
        <p:spPr>
          <a:xfrm>
            <a:off x="1129248" y="926567"/>
            <a:ext cx="2652515" cy="31265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lvl="1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s-419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 Verbs</a:t>
            </a:r>
            <a:endParaRPr lang="es-PE" sz="1600" b="1" kern="100" dirty="0">
              <a:solidFill>
                <a:schemeClr val="bg1"/>
              </a:solidFill>
              <a:latin typeface="Calibri" panose="020F0502020204030204" pitchFamily="34" charset="0"/>
              <a:ea typeface="Aptos" panose="02110004020202020204"/>
              <a:cs typeface="Calibri" panose="020F0502020204030204" pitchFamily="34" charset="0"/>
            </a:endParaRPr>
          </a:p>
        </p:txBody>
      </p:sp>
      <p:sp>
        <p:nvSpPr>
          <p:cNvPr id="8" name="Google Shape;181;p11">
            <a:extLst>
              <a:ext uri="{FF2B5EF4-FFF2-40B4-BE49-F238E27FC236}">
                <a16:creationId xmlns:a16="http://schemas.microsoft.com/office/drawing/2014/main" id="{C2E5A863-030E-DD71-E60D-0C56580A4D02}"/>
              </a:ext>
            </a:extLst>
          </p:cNvPr>
          <p:cNvSpPr txBox="1"/>
          <p:nvPr/>
        </p:nvSpPr>
        <p:spPr>
          <a:xfrm>
            <a:off x="509541" y="1587524"/>
            <a:ext cx="3885819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0975" indent="-180975">
              <a:spcAft>
                <a:spcPts val="800"/>
              </a:spcAft>
              <a:buClr>
                <a:srgbClr val="F14637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May/Might → </a:t>
            </a:r>
            <a:r>
              <a:rPr lang="es-419" sz="14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Express possibility (e.g., I might add more salt.)</a:t>
            </a:r>
            <a:endParaRPr lang="es-419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Aft>
                <a:spcPts val="800"/>
              </a:spcAft>
              <a:buClr>
                <a:srgbClr val="F14637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Can/Could → </a:t>
            </a:r>
            <a:r>
              <a:rPr lang="es-419" sz="1400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Express ability (e.g., I can chop the vegetables.)</a:t>
            </a:r>
            <a:endParaRPr lang="es-419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spcAft>
                <a:spcPts val="800"/>
              </a:spcAft>
              <a:buClr>
                <a:srgbClr val="F14637"/>
              </a:buClr>
              <a:buSzPct val="100000"/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chemeClr val="dk1"/>
                </a:solidFill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Should/Shouldn't → </a:t>
            </a:r>
            <a:r>
              <a:rPr lang="es-419" sz="1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Give advice (e.g., You should let the soup simmer for 10 minutes.) </a:t>
            </a:r>
            <a:endParaRPr lang="es-419" sz="1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1B06453-AB53-D444-00BD-98614241C8AB}"/>
              </a:ext>
            </a:extLst>
          </p:cNvPr>
          <p:cNvCxnSpPr>
            <a:cxnSpLocks/>
          </p:cNvCxnSpPr>
          <p:nvPr/>
        </p:nvCxnSpPr>
        <p:spPr>
          <a:xfrm>
            <a:off x="4572002" y="841376"/>
            <a:ext cx="0" cy="27541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77049A3-3237-D903-4AB1-0B55B3962B8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3" y="1133637"/>
            <a:ext cx="360362" cy="1798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2B976E1-D939-AEBF-11A5-DA158A0047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755603" y="1133637"/>
            <a:ext cx="360362" cy="1798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B1E31B3-5E33-E29C-B1A7-2387900C33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238" y="3187962"/>
            <a:ext cx="3879873" cy="20460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463" y="841375"/>
            <a:ext cx="4427538" cy="439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24890CE5-DC77-D1FF-E9A3-B01CABEA1D20}"/>
              </a:ext>
            </a:extLst>
          </p:cNvPr>
          <p:cNvSpPr txBox="1"/>
          <p:nvPr/>
        </p:nvSpPr>
        <p:spPr>
          <a:xfrm>
            <a:off x="506796" y="1603759"/>
            <a:ext cx="3885817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3838" indent="-215900">
              <a:spcAft>
                <a:spcPts val="8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s-419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in pairs or groups: </a:t>
            </a:r>
            <a:r>
              <a:rPr lang="es-419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a recipe.</a:t>
            </a:r>
            <a:endParaRPr lang="es-419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15900">
              <a:spcAft>
                <a:spcPts val="8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s-419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 the steps and ingredients needed.</a:t>
            </a:r>
            <a:endParaRPr lang="es-419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15900">
              <a:spcAft>
                <a:spcPts val="8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s-419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s-419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 verbs </a:t>
            </a:r>
            <a:r>
              <a:rPr lang="es-419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give advice on how to improve it.</a:t>
            </a:r>
            <a:endParaRPr lang="es-419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indent="-215900">
              <a:spcAft>
                <a:spcPts val="8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s-419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 your recipe to the class.</a:t>
            </a:r>
            <a:endParaRPr lang="es-419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20FC32CD-3DAC-DA53-E29F-7F92BF5FED42}"/>
              </a:ext>
            </a:extLst>
          </p:cNvPr>
          <p:cNvSpPr/>
          <p:nvPr/>
        </p:nvSpPr>
        <p:spPr>
          <a:xfrm rot="16200000">
            <a:off x="221464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6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F546CA-4140-A608-0434-00B74DE09F03}"/>
              </a:ext>
            </a:extLst>
          </p:cNvPr>
          <p:cNvSpPr txBox="1"/>
          <p:nvPr/>
        </p:nvSpPr>
        <p:spPr>
          <a:xfrm>
            <a:off x="1129248" y="926566"/>
            <a:ext cx="2652515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Activity: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0046B2-7345-70BA-B308-46795E93E7A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4038053" y="1133636"/>
            <a:ext cx="360362" cy="1798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B56497A3-8AA9-7537-0DD8-6677658BF064}"/>
              </a:ext>
            </a:extLst>
          </p:cNvPr>
          <p:cNvSpPr/>
          <p:nvPr/>
        </p:nvSpPr>
        <p:spPr>
          <a:xfrm>
            <a:off x="506793" y="1335379"/>
            <a:ext cx="4844435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tlCol="0" anchor="t"/>
          <a:lstStyle/>
          <a:p>
            <a:pPr marL="7938" indent="-7938">
              <a:buSzPts val="1000"/>
              <a:tabLst>
                <a:tab pos="1371600" algn="l"/>
              </a:tabLst>
            </a:pPr>
            <a:r>
              <a:rPr lang="en-US" sz="1600" b="1" dirty="0">
                <a:solidFill>
                  <a:srgbClr val="03364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CLASS DISCUSSION: REFLECT AND APPLY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B20C0C3-FC3D-36F1-5287-92B42A76F388}"/>
              </a:ext>
            </a:extLst>
          </p:cNvPr>
          <p:cNvGrpSpPr/>
          <p:nvPr/>
        </p:nvGrpSpPr>
        <p:grpSpPr>
          <a:xfrm>
            <a:off x="643168" y="1428531"/>
            <a:ext cx="440025" cy="440025"/>
            <a:chOff x="643168" y="1325164"/>
            <a:chExt cx="440025" cy="44002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22993FD-95D2-02E6-A26C-D2548F574A0F}"/>
                </a:ext>
              </a:extLst>
            </p:cNvPr>
            <p:cNvSpPr/>
            <p:nvPr/>
          </p:nvSpPr>
          <p:spPr>
            <a:xfrm>
              <a:off x="643168" y="1325164"/>
              <a:ext cx="440025" cy="440025"/>
            </a:xfrm>
            <a:prstGeom prst="ellipse">
              <a:avLst/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813917AD-2810-B6D4-E24D-A93182A53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900" y="1403527"/>
              <a:ext cx="312782" cy="312782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90177372-8973-635F-B9B1-E268C5531F0F}"/>
              </a:ext>
            </a:extLst>
          </p:cNvPr>
          <p:cNvSpPr txBox="1"/>
          <p:nvPr/>
        </p:nvSpPr>
        <p:spPr>
          <a:xfrm>
            <a:off x="738018" y="2071416"/>
            <a:ext cx="3654595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975" lvl="1" indent="-180975">
              <a:spcAft>
                <a:spcPts val="600"/>
              </a:spcAft>
              <a:buClr>
                <a:srgbClr val="FDC212"/>
              </a:buClr>
              <a:buSzPct val="100000"/>
              <a:buFont typeface="Arial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new words did you learn?</a:t>
            </a:r>
          </a:p>
          <a:p>
            <a:pPr marL="180975" lvl="1" indent="-180975">
              <a:spcAft>
                <a:spcPts val="600"/>
              </a:spcAft>
              <a:buClr>
                <a:srgbClr val="FDC212"/>
              </a:buClr>
              <a:buSzPct val="100000"/>
              <a:buFont typeface="Arial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 an example using a modal verb.</a:t>
            </a:r>
          </a:p>
          <a:p>
            <a:pPr marL="180975" lvl="1" indent="-180975">
              <a:spcAft>
                <a:spcPts val="600"/>
              </a:spcAft>
              <a:buClr>
                <a:srgbClr val="FDC212"/>
              </a:buClr>
              <a:buSzPct val="100000"/>
              <a:buFont typeface="Arial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Describe how to prepare a simple dish.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5C14B71-FA76-4950-FFFE-4504E07247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591" y="1335379"/>
            <a:ext cx="3547097" cy="3658040"/>
          </a:xfrm>
          <a:prstGeom prst="rect">
            <a:avLst/>
          </a:prstGeom>
        </p:spPr>
      </p:pic>
      <p:sp>
        <p:nvSpPr>
          <p:cNvPr id="12" name="Google Shape;187;p11">
            <a:extLst>
              <a:ext uri="{FF2B5EF4-FFF2-40B4-BE49-F238E27FC236}">
                <a16:creationId xmlns:a16="http://schemas.microsoft.com/office/drawing/2014/main" id="{E3478E87-0C8E-8754-D367-4FA7C48CA82A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3175"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GOING TO THE RESTAURANT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548</Words>
  <Application>Microsoft Office PowerPoint</Application>
  <PresentationFormat>Presentación en pantalla (16:10)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Calibri</vt:lpstr>
      <vt:lpstr>Arial</vt:lpstr>
      <vt:lpstr>Play</vt:lpstr>
      <vt:lpstr>Graphik Regular</vt:lpstr>
      <vt:lpstr>Aptos</vt:lpstr>
      <vt:lpstr>Times New Roman</vt:lpstr>
      <vt:lpstr>Graphik Bold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Romy Repetto</dc:creator>
  <cp:lastModifiedBy>Eduardo Enrique Haro Yanqui</cp:lastModifiedBy>
  <cp:revision>48</cp:revision>
  <dcterms:created xsi:type="dcterms:W3CDTF">2025-02-25T15:49:15Z</dcterms:created>
  <dcterms:modified xsi:type="dcterms:W3CDTF">2025-03-28T17:25:49Z</dcterms:modified>
</cp:coreProperties>
</file>